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EB7DDE-1FF6-4F77-9F60-1E7E31F6BB5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7B5637-CA07-4BBC-AF70-9B1083D6BC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896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Музей </a:t>
            </a:r>
            <a:r>
              <a:rPr lang="ru-RU" dirty="0" smtClean="0"/>
              <a:t>«Милосердие»</a:t>
            </a:r>
            <a:br>
              <a:rPr lang="ru-RU" dirty="0" smtClean="0"/>
            </a:br>
            <a:r>
              <a:rPr lang="ru-RU" dirty="0" smtClean="0"/>
              <a:t>ГБОУ Школа №293 (СП№3)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«Слава России в доброте и бескорыстии, способности сочувствовать и сопереживать».</a:t>
            </a:r>
          </a:p>
          <a:p>
            <a:r>
              <a:rPr lang="ru-RU" dirty="0" smtClean="0"/>
              <a:t>Актив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экскурсия</a:t>
            </a:r>
            <a:endParaRPr lang="ru-RU" dirty="0"/>
          </a:p>
        </p:txBody>
      </p:sp>
      <p:pic>
        <p:nvPicPr>
          <p:cNvPr id="4098" name="Picture 2" descr="E:\DCIM\103NIKON\DSCN2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74778" cy="26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3NIKON\DSCN2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4794"/>
            <a:ext cx="3530078" cy="33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CIM\103NIKON\DSCN2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593372" cy="26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3NIKON\DSCN2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32348" cy="46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0648"/>
          </a:xfrm>
        </p:spPr>
        <p:txBody>
          <a:bodyPr/>
          <a:lstStyle/>
          <a:p>
            <a:r>
              <a:rPr lang="ru-RU" sz="2000" dirty="0" smtClean="0"/>
              <a:t>Уже </a:t>
            </a:r>
            <a:r>
              <a:rPr lang="ru-RU" sz="2000" dirty="0" smtClean="0"/>
              <a:t>3-ой </a:t>
            </a:r>
            <a:r>
              <a:rPr lang="ru-RU" sz="2000" dirty="0" smtClean="0"/>
              <a:t>год наши ребята и педагоги принимают участие в благотворительном фестивале «</a:t>
            </a:r>
            <a:r>
              <a:rPr lang="ru-RU" sz="2000" dirty="0" err="1" smtClean="0"/>
              <a:t>ЦентрДоброТы</a:t>
            </a:r>
            <a:r>
              <a:rPr lang="ru-RU" sz="2000" dirty="0" smtClean="0"/>
              <a:t>». Все вместе мы радуем подарками детей из онкологических центров и детских домов. В этом году в фестивале приняли участие все классы нашей школы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Благотворительность в школе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8803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Экспозиция </a:t>
            </a:r>
            <a:br>
              <a:rPr lang="ru-RU" dirty="0" smtClean="0"/>
            </a:br>
            <a:r>
              <a:rPr lang="ru-RU" dirty="0" smtClean="0"/>
              <a:t>«Сёстры милосердия»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Экспозиция «Сёстры милосердия»(вид слева)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Экспозиция «Сёстры милосердия»(вид </a:t>
            </a:r>
            <a:r>
              <a:rPr lang="ru-RU" dirty="0" smtClean="0"/>
              <a:t>справа)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1570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Жители нашего района в годы Великой Отечественной войны участвовали не только в боевых действиях на передовой, но и работали в госпиталях медсёстрами и врачами. Многие сестры милосердия это обычные девушки и женщины,  которые захотели поделиться не только какими-то знаниями и умениями, но и помогать своим душевным теплом. Их труд был оценён и приравнен к боевым подвигам. Благодаря их самоотверженной работе 90% раненых и заболевших возвращались в </a:t>
            </a:r>
            <a:r>
              <a:rPr lang="ru-RU" dirty="0" smtClean="0"/>
              <a:t>строй.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сестрах милосердия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7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2000" dirty="0"/>
              <a:t>Начало сестринскому делу положила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err="1"/>
              <a:t>Найтингейл</a:t>
            </a:r>
            <a:r>
              <a:rPr lang="ru-RU" sz="2000" dirty="0"/>
              <a:t> (1820- 1910</a:t>
            </a:r>
            <a:r>
              <a:rPr lang="ru-RU" sz="2000" dirty="0" smtClean="0"/>
              <a:t>). В </a:t>
            </a:r>
            <a:r>
              <a:rPr lang="ru-RU" sz="2000" dirty="0"/>
              <a:t>разгар Крымской войны, 15 октября 1854 года военный министр Великобритании Сидней Герберт отправил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smtClean="0"/>
              <a:t>письмо.</a:t>
            </a:r>
            <a:r>
              <a:rPr lang="ru-RU" sz="2000" dirty="0"/>
              <a:t> </a:t>
            </a:r>
            <a:r>
              <a:rPr lang="ru-RU" sz="2000" dirty="0" smtClean="0"/>
              <a:t>Он предложил </a:t>
            </a:r>
            <a:r>
              <a:rPr lang="ru-RU" sz="2000" dirty="0" err="1"/>
              <a:t>Найтингейл</a:t>
            </a:r>
            <a:r>
              <a:rPr lang="ru-RU" sz="2000" dirty="0"/>
              <a:t> организовать отряд </a:t>
            </a:r>
            <a:r>
              <a:rPr lang="ru-RU" sz="2000" dirty="0" smtClean="0"/>
              <a:t>сестер и отправить их в госпитали.</a:t>
            </a:r>
            <a:r>
              <a:rPr lang="ru-RU" sz="2000" dirty="0"/>
              <a:t> </a:t>
            </a:r>
            <a:r>
              <a:rPr lang="ru-RU" sz="2000" dirty="0" err="1" smtClean="0"/>
              <a:t>Флоренс</a:t>
            </a:r>
            <a:r>
              <a:rPr lang="ru-RU" sz="2000" dirty="0" smtClean="0"/>
              <a:t> </a:t>
            </a:r>
            <a:r>
              <a:rPr lang="ru-RU" sz="2000" dirty="0"/>
              <a:t>занимала должность </a:t>
            </a:r>
            <a:r>
              <a:rPr lang="ru-RU" sz="2000" dirty="0" smtClean="0"/>
              <a:t>управляющего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штатом по уходу за больными на </a:t>
            </a:r>
            <a:r>
              <a:rPr lang="ru-RU" sz="2000" dirty="0" smtClean="0"/>
              <a:t>Востоке.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сестринского дела</a:t>
            </a:r>
            <a:endParaRPr lang="ru-RU" dirty="0"/>
          </a:p>
        </p:txBody>
      </p:sp>
      <p:pic>
        <p:nvPicPr>
          <p:cNvPr id="1026" name="Picture 2" descr="C:\Users\53\Desktop\флорен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59" y="2204864"/>
            <a:ext cx="28653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2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Впервые в России женский труд для ухода за больными был использован при Петре 1.В соответствии с царским указом в 1715 г. были созданы воспитательные дома, в которых служили женщины.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 </a:t>
            </a:r>
            <a:r>
              <a:rPr lang="ru-RU" dirty="0" smtClean="0"/>
              <a:t>В </a:t>
            </a:r>
            <a:r>
              <a:rPr lang="ru-RU" dirty="0"/>
              <a:t>1824г. по распоряжению Марии Фёдоровны из петербургского «вдовьего дома» на добровольных началах приглашаются и направляются в больницы женщины для ухода за больными.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/>
              </a:rPr>
              <a:t>Сестры милосердия в России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2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К</a:t>
            </a:r>
            <a:r>
              <a:rPr lang="ru-RU" dirty="0" smtClean="0"/>
              <a:t>нягиня </a:t>
            </a:r>
            <a:r>
              <a:rPr lang="ru-RU" dirty="0"/>
              <a:t>Елизавета Фёдоровна организовала в 1909 году Марфо-Мариинскую обитель сестёр милосердия. Сама императрица с княжнами Татьяной и Ольгой во время Первой Мировой войны работала в госпиталях в качестве сестры милосердия. 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53\Desktop\Elisabeth_Fyodor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791660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6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6600" b="1" i="1" dirty="0" smtClean="0">
                <a:latin typeface="Segoe Script" panose="020B0504020000000003" pitchFamily="34" charset="0"/>
              </a:rPr>
              <a:t>СПАСИБО </a:t>
            </a:r>
          </a:p>
          <a:p>
            <a:pPr>
              <a:lnSpc>
                <a:spcPct val="200000"/>
              </a:lnSpc>
            </a:pPr>
            <a:r>
              <a:rPr lang="ru-RU" sz="6600" b="1" i="1" dirty="0" smtClean="0">
                <a:latin typeface="Segoe Script" panose="020B0504020000000003" pitchFamily="34" charset="0"/>
              </a:rPr>
              <a:t>ЗА ВНИМАНИЕ!</a:t>
            </a:r>
            <a:endParaRPr lang="ru-RU" sz="6600" b="1" i="1" dirty="0">
              <a:latin typeface="Segoe Script" panose="020B0504020000000003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7"/>
            <a:ext cx="6329676" cy="45401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Наш музей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144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Витрины музея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Витрины экспозиции «Сёстры милосердия»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Экспозиция «Меценаты»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2338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Российские деловые люди смотрели на свою деятельность не столько как на источник наживы, но и как на выполнение задачи, своего рода миссию, возложенную Богом или </a:t>
            </a:r>
            <a:r>
              <a:rPr lang="ru-RU" sz="2400" dirty="0" smtClean="0"/>
              <a:t>судьбой. </a:t>
            </a:r>
            <a:r>
              <a:rPr lang="ru-RU" sz="2400" dirty="0"/>
              <a:t>Считалось, что богатство дается в пользование, а не в накопление, поэтому в купеческой среде необычайно были развиты благотворительность и коллекционерство, на что смотрели как на выполнение какого-то свыше назначенного дела.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меценаты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Имя </a:t>
            </a:r>
            <a:r>
              <a:rPr lang="ru-RU" sz="2000" b="1" dirty="0"/>
              <a:t>Саввы Мамонтова</a:t>
            </a:r>
            <a:r>
              <a:rPr lang="ru-RU" sz="2000" dirty="0"/>
              <a:t> известно всей России. Его отец Иван, купец из известного старинного рода, переселился из Сибири в Москву в 40-х годах XVIII века и через десять лет стал почетным гражданином второй столицы. Его усилиями была построена одна из первых российских железных дорог – Троицкая, которая соединила Москву и Сергиев Посад.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Савва Мамонтов</a:t>
            </a:r>
            <a:endParaRPr lang="ru-RU" dirty="0"/>
          </a:p>
        </p:txBody>
      </p:sp>
      <p:pic>
        <p:nvPicPr>
          <p:cNvPr id="4" name="Рисунок 3" descr="Савва Мамон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14824"/>
            <a:ext cx="2952328" cy="242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ru-RU" sz="2000" b="1" dirty="0"/>
              <a:t>Савва Морозов</a:t>
            </a:r>
            <a:r>
              <a:rPr lang="ru-RU" sz="2000" dirty="0"/>
              <a:t>(младший). Его отец Савва Морозов (старший) был крепостным у Рюминых, но своим </a:t>
            </a:r>
            <a:r>
              <a:rPr lang="ru-RU" sz="2000" dirty="0" smtClean="0"/>
              <a:t>трудолюбием выкупил </a:t>
            </a:r>
            <a:r>
              <a:rPr lang="ru-RU" sz="2000" dirty="0"/>
              <a:t>от дворян Рюминых «вольную» и добился зачисления в купцы I гильдии. Еще через 20 лет он и его семья стали почетными гражданами и получили свой дом в Москве. </a:t>
            </a:r>
            <a:r>
              <a:rPr lang="ru-RU" sz="2000" dirty="0" smtClean="0"/>
              <a:t>Крупной </a:t>
            </a:r>
            <a:r>
              <a:rPr lang="ru-RU" sz="2000" dirty="0"/>
              <a:t>фирмой Морозовых стала Никольская мануфактура. Савва Морозов (младший) закончил химическое отделение Московского Императорского </a:t>
            </a:r>
            <a:r>
              <a:rPr lang="ru-RU" sz="2000" dirty="0" smtClean="0"/>
              <a:t>Университета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В 1886 году он стал директором Товарищества Никольской мануфактуры «Саввы Морозова сын и Ко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Савва Морозов</a:t>
            </a:r>
            <a:endParaRPr lang="ru-RU" dirty="0"/>
          </a:p>
        </p:txBody>
      </p:sp>
      <p:pic>
        <p:nvPicPr>
          <p:cNvPr id="1026" name="Picture 2" descr="C:\Users\53\Desktop\moroz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50327"/>
            <a:ext cx="20882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Собиратель </a:t>
            </a:r>
            <a:r>
              <a:rPr lang="ru-RU" sz="1800" dirty="0"/>
              <a:t>произведений русского изобразительного искусства, </a:t>
            </a:r>
            <a:r>
              <a:rPr lang="ru-RU" sz="1800" dirty="0" smtClean="0"/>
              <a:t>основатель </a:t>
            </a:r>
            <a:r>
              <a:rPr lang="ru-RU" sz="1800" dirty="0"/>
              <a:t>Третьяковской галереи.</a:t>
            </a:r>
            <a:br>
              <a:rPr lang="ru-RU" sz="1800" dirty="0"/>
            </a:br>
            <a:r>
              <a:rPr lang="ru-RU" sz="1800" dirty="0"/>
              <a:t>Павел Третьяков родился в Москве в семье торговца льняным полотном. Павел вместе с братом был попечителем </a:t>
            </a:r>
            <a:r>
              <a:rPr lang="ru-RU" sz="1800" dirty="0" err="1"/>
              <a:t>Арнольдовского</a:t>
            </a:r>
            <a:r>
              <a:rPr lang="ru-RU" sz="1800" dirty="0"/>
              <a:t> училища глухонемых детей. Он  приобрел большой каменный дом с садом для ста пятидесяти воспитанников, мальчиков и девочек, и все материальное обеспечение взял на себя, но это было известно немногим.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Павел Михайлович Третьяков</a:t>
            </a:r>
            <a:endParaRPr lang="ru-RU" dirty="0"/>
          </a:p>
        </p:txBody>
      </p:sp>
      <p:pic>
        <p:nvPicPr>
          <p:cNvPr id="2050" name="Picture 2" descr="C:\Users\53\Desktop\treti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3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Наш  музей сотрудничает с Музеем </a:t>
            </a:r>
            <a:r>
              <a:rPr lang="ru-RU" sz="2000" dirty="0"/>
              <a:t>предпринимателей, меценатов и </a:t>
            </a:r>
            <a:r>
              <a:rPr lang="ru-RU" sz="2000" dirty="0" smtClean="0"/>
              <a:t>благотворителей, который  </a:t>
            </a:r>
            <a:r>
              <a:rPr lang="ru-RU" sz="2000" dirty="0"/>
              <a:t>расположен в старой части Москвы, богатой уникальными памятниками культуры, архитектуры и искусства. Это единственный в России музей, хранящий в своих стенах историю издревле почитаемых на Руси меценатства и благотворительности</a:t>
            </a:r>
            <a:r>
              <a:rPr lang="ru-RU" sz="2000" dirty="0" smtClean="0"/>
              <a:t>.</a:t>
            </a:r>
            <a:r>
              <a:rPr lang="ru-RU" sz="2000" dirty="0"/>
              <a:t> Музей находится в здании XIX века, принадлежавшем купцу </a:t>
            </a:r>
            <a:r>
              <a:rPr lang="ru-RU" sz="2000" dirty="0" err="1"/>
              <a:t>И.Г.Простякову</a:t>
            </a:r>
            <a:r>
              <a:rPr lang="ru-RU" sz="2000" dirty="0"/>
              <a:t>, известному московскому предпринимателю, кавалеру пяти российских орденов за благотворительную деятельность, который на свои средства открыл в этом доме начальную школу.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«Музей предпринимателей, меценатов и благотворителей» в Москве.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26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музея, 19 век</a:t>
            </a:r>
            <a:endParaRPr lang="ru-RU" dirty="0"/>
          </a:p>
        </p:txBody>
      </p:sp>
      <p:pic>
        <p:nvPicPr>
          <p:cNvPr id="3074" name="Picture 2" descr="C:\Users\53\Desktop\muzeu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32095"/>
            <a:ext cx="5112568" cy="36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568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Музей «Милосердие» ГБОУ Школа №293 (СП№3) </vt:lpstr>
      <vt:lpstr>Наш музей</vt:lpstr>
      <vt:lpstr>Витрины музея</vt:lpstr>
      <vt:lpstr>Известные меценаты</vt:lpstr>
      <vt:lpstr>Савва Мамонтов</vt:lpstr>
      <vt:lpstr>Савва Морозов</vt:lpstr>
      <vt:lpstr>Павел Михайлович Третьяков</vt:lpstr>
      <vt:lpstr>«Музей предпринимателей, меценатов и благотворителей» в Москве.</vt:lpstr>
      <vt:lpstr>Вид музея, 19 век</vt:lpstr>
      <vt:lpstr>Наша экскурсия</vt:lpstr>
      <vt:lpstr>Презентация PowerPoint</vt:lpstr>
      <vt:lpstr>Благотворительность в школе</vt:lpstr>
      <vt:lpstr>Экспозиция  «Сёстры милосердия»</vt:lpstr>
      <vt:lpstr>О сестрах милосердия</vt:lpstr>
      <vt:lpstr>Начало сестринского дела</vt:lpstr>
      <vt:lpstr>Сестры милосердия в России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«Меценатство»</dc:title>
  <dc:creator>53</dc:creator>
  <cp:lastModifiedBy>53</cp:lastModifiedBy>
  <cp:revision>13</cp:revision>
  <dcterms:created xsi:type="dcterms:W3CDTF">2014-11-26T06:22:33Z</dcterms:created>
  <dcterms:modified xsi:type="dcterms:W3CDTF">2016-03-15T09:14:01Z</dcterms:modified>
</cp:coreProperties>
</file>